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6858000" cy="9906000" type="A4"/>
  <p:notesSz cx="6797675" cy="99266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96">
          <p15:clr>
            <a:srgbClr val="A4A3A4"/>
          </p15:clr>
        </p15:guide>
        <p15:guide id="2" pos="215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D0D0"/>
    <a:srgbClr val="F4E9E9"/>
    <a:srgbClr val="F2DCDB"/>
    <a:srgbClr val="A40000"/>
    <a:srgbClr val="960000"/>
    <a:srgbClr val="820000"/>
    <a:srgbClr val="A00000"/>
    <a:srgbClr val="C40000"/>
    <a:srgbClr val="C0504D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中度样式 3 - 强调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7" autoAdjust="0"/>
    <p:restoredTop sz="94660"/>
  </p:normalViewPr>
  <p:slideViewPr>
    <p:cSldViewPr>
      <p:cViewPr varScale="1">
        <p:scale>
          <a:sx n="71" d="100"/>
          <a:sy n="71" d="100"/>
        </p:scale>
        <p:origin x="900" y="84"/>
      </p:cViewPr>
      <p:guideLst>
        <p:guide orient="horz" pos="3196"/>
        <p:guide pos="215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/>
          <a:lstStyle>
            <a:lvl1pPr algn="r">
              <a:defRPr sz="1200"/>
            </a:lvl1pPr>
          </a:lstStyle>
          <a:p>
            <a:fld id="{662BA07E-28B4-42AA-97E3-5B0EBA8582CA}" type="datetimeFigureOut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111375" y="744538"/>
            <a:ext cx="25749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4" rIns="91429" bIns="45714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29" tIns="45714" rIns="91429" bIns="45714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29" tIns="45714" rIns="91429" bIns="45714" rtlCol="0" anchor="b"/>
          <a:lstStyle>
            <a:lvl1pPr algn="r">
              <a:defRPr sz="1200"/>
            </a:lvl1pPr>
          </a:lstStyle>
          <a:p>
            <a:fld id="{C8BE7646-998A-4A16-9344-CB385F63641E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48C2C-B137-4905-B658-B9F564A6C034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0CBD10-5312-40E1-B7DE-61BFDA4E12D6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F727D-FC48-4BA6-BFF1-818F1CE86747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1321-0082-4D83-BD65-1BCC9DC95BF8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BA4A-57F0-40E0-ACBF-DFF602101CC9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33A1D-DCB9-4CF0-92D0-426719708105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4108AB-D7C4-45A1-9881-E43481BB8BF8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41708-0CA4-4B98-ACBC-DEF38D7153F4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5E07D-1A59-453D-81C6-5270CA59679B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F9E22-524C-4B2F-90A6-186972314598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9B5DFF-2697-4332-B9AE-705485400FD1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C90C3-9FE9-4069-AAC4-A6BA59E6D29C}" type="datetime1">
              <a:rPr lang="zh-CN" altLang="en-US" smtClean="0"/>
              <a:t>2026/1/15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1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6"/>
          <p:cNvSpPr txBox="1"/>
          <p:nvPr/>
        </p:nvSpPr>
        <p:spPr>
          <a:xfrm>
            <a:off x="2451004" y="823195"/>
            <a:ext cx="1955985" cy="369332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altLang="zh-CN" b="1" smtClean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30+</a:t>
            </a:r>
            <a:r>
              <a:rPr lang="zh-CN" altLang="en-US" b="1" smtClean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同期论坛总览</a:t>
            </a:r>
            <a:endParaRPr lang="zh-CN" altLang="en-US" b="1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960818"/>
              </p:ext>
            </p:extLst>
          </p:nvPr>
        </p:nvGraphicFramePr>
        <p:xfrm>
          <a:off x="152633" y="1383202"/>
          <a:ext cx="6552729" cy="829401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8095">
                  <a:extLst>
                    <a:ext uri="{9D8B030D-6E8A-4147-A177-3AD203B41FA5}">
                      <a16:colId xmlns:a16="http://schemas.microsoft.com/office/drawing/2014/main" val="364743137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661777905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248162750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461291074"/>
                    </a:ext>
                  </a:extLst>
                </a:gridCol>
                <a:gridCol w="684074">
                  <a:extLst>
                    <a:ext uri="{9D8B030D-6E8A-4147-A177-3AD203B41FA5}">
                      <a16:colId xmlns:a16="http://schemas.microsoft.com/office/drawing/2014/main" val="203356301"/>
                    </a:ext>
                  </a:extLst>
                </a:gridCol>
              </a:tblGrid>
              <a:tr h="366699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行业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论坛主题（拟）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组织单位（拟）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规模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3289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算力</a:t>
                      </a:r>
                      <a:endParaRPr lang="zh-CN" altLang="en-US" sz="1200" b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算力生态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算力网络生态技术论坛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上海市人工智能</a:t>
                      </a:r>
                      <a:endParaRPr lang="en-US" altLang="zh-CN" sz="1000" b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行业协会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2621847798"/>
                  </a:ext>
                </a:extLst>
              </a:tr>
              <a:tr h="504056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液冷</a:t>
                      </a:r>
                      <a:endParaRPr lang="zh-CN" altLang="en-US" sz="1200" b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液冷生态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算力基础设施液冷技术高质量发展论坛</a:t>
                      </a:r>
                      <a:endParaRPr lang="zh-CN" altLang="en-US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GDCT</a:t>
                      </a:r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数据中心分会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3431485207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液冷材料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液冷材料与热管理技术创新论坛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北京国化新材料技术研究院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2857247856"/>
                  </a:ext>
                </a:extLst>
              </a:tr>
              <a:tr h="720080">
                <a:tc rowSpan="3">
                  <a:txBody>
                    <a:bodyPr/>
                    <a:lstStyle/>
                    <a:p>
                      <a:pPr algn="ctr"/>
                      <a:r>
                        <a:rPr lang="zh-CN" altLang="en-US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基础</a:t>
                      </a:r>
                      <a:endParaRPr lang="en-US" altLang="zh-CN" sz="1200" b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设施</a:t>
                      </a:r>
                      <a:endParaRPr lang="en-US" altLang="zh-CN" sz="1200" b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en-US" altLang="zh-CN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+</a:t>
                      </a:r>
                    </a:p>
                    <a:p>
                      <a:pPr algn="ctr"/>
                      <a:r>
                        <a:rPr lang="zh-CN" altLang="en-US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算电</a:t>
                      </a:r>
                      <a:endParaRPr lang="en-US" altLang="zh-CN" sz="1200" b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协同</a:t>
                      </a:r>
                      <a:endParaRPr lang="zh-CN" altLang="en-US" sz="1200" b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算电协同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数据中心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EPC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工程建设前沿论坛</a:t>
                      </a:r>
                      <a:endParaRPr lang="en-US" altLang="zh-CN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智算驱动下算力基础设施新质建设模式探索</a:t>
                      </a:r>
                      <a:endParaRPr lang="zh-CN" altLang="en-US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GDCT</a:t>
                      </a:r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数据中心分会</a:t>
                      </a:r>
                      <a:endParaRPr lang="en-US" altLang="zh-CN" sz="1000" b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中国移动通信集团</a:t>
                      </a:r>
                      <a:endParaRPr lang="en-US" altLang="zh-CN" sz="1000" b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设计院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1820596186"/>
                  </a:ext>
                </a:extLst>
              </a:tr>
              <a:tr h="648072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绿色智算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“智算赋能</a:t>
                      </a:r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·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绿动未来”</a:t>
                      </a:r>
                    </a:p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智算中心绿色发展分论坛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中国标准化研究院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3771295997"/>
                  </a:ext>
                </a:extLst>
              </a:tr>
              <a:tr h="625266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建设管理</a:t>
                      </a:r>
                      <a:endParaRPr lang="en-US" altLang="zh-CN" sz="1100" b="0" kern="1200" dirty="0" smtClean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“铸基石  赢未来”数据中心建设与</a:t>
                      </a:r>
                      <a:endParaRPr lang="en-US" altLang="zh-CN" sz="1100" b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100" b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管理（高级）课程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数据中心人才交流</a:t>
                      </a:r>
                      <a:endParaRPr lang="en-US" altLang="zh-CN" sz="1000" b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培训中心、</a:t>
                      </a:r>
                      <a:endParaRPr lang="en-US" altLang="zh-CN" sz="1000" b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金翰华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120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4151648402"/>
                  </a:ext>
                </a:extLst>
              </a:tr>
              <a:tr h="633617">
                <a:tc rowSpan="8">
                  <a:txBody>
                    <a:bodyPr/>
                    <a:lstStyle/>
                    <a:p>
                      <a:pPr algn="ctr"/>
                      <a:r>
                        <a:rPr lang="zh-CN" altLang="en-US" sz="12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终端</a:t>
                      </a:r>
                      <a:endParaRPr lang="en-US" altLang="zh-CN" sz="1200" b="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2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细分</a:t>
                      </a:r>
                      <a:endParaRPr lang="en-US" altLang="zh-CN" sz="1200" b="0" dirty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200" b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用户</a:t>
                      </a:r>
                      <a:endParaRPr lang="zh-CN" altLang="en-US" sz="12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超算中心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算力筑基，数智赋业</a:t>
                      </a:r>
                      <a:endParaRPr lang="en-US" altLang="zh-CN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2026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超算生态发展论坛</a:t>
                      </a:r>
                      <a:endParaRPr lang="zh-CN" altLang="en-US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上海超算中心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80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3256922939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algn="ctr"/>
                      <a:endParaRPr lang="zh-CN" altLang="en-US" sz="1200" b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AI</a:t>
                      </a: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大模型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智算新纪元：</a:t>
                      </a:r>
                      <a:endParaRPr lang="en-US" altLang="zh-CN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en-US" altLang="zh-CN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AI</a:t>
                      </a:r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大模型驱动算力基础设施范式变革</a:t>
                      </a:r>
                      <a:endParaRPr lang="zh-CN" altLang="en-US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智九人工智能</a:t>
                      </a:r>
                      <a:endParaRPr lang="en-US" altLang="zh-CN" sz="1000" b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梦想社区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60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1831545104"/>
                  </a:ext>
                </a:extLst>
              </a:tr>
              <a:tr h="360040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智能制造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人工智能与智能制造创新论坛</a:t>
                      </a:r>
                      <a:endParaRPr lang="zh-CN" altLang="en-US" sz="1100" b="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智博数字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2078097404"/>
                  </a:ext>
                </a:extLst>
              </a:tr>
              <a:tr h="18224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数智能源</a:t>
                      </a:r>
                      <a:endParaRPr lang="en-US" altLang="zh-CN" sz="1100" b="0" kern="1200" smtClean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数智能源赋能新型电力系统高峰论坛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中电联</a:t>
                      </a: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国家电网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300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534253743"/>
                  </a:ext>
                </a:extLst>
              </a:tr>
              <a:tr h="549136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石油化工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2026</a:t>
                      </a:r>
                      <a:r>
                        <a:rPr lang="zh-CN" altLang="en-US" sz="11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化工</a:t>
                      </a:r>
                      <a:r>
                        <a:rPr lang="zh-CN" altLang="en-US" sz="11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产业智能电网与</a:t>
                      </a:r>
                      <a:r>
                        <a:rPr lang="zh-CN" altLang="en-US" sz="11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绿电</a:t>
                      </a:r>
                      <a:endParaRPr lang="en-US" altLang="zh-CN" sz="1100" b="0" dirty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1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发展峰会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北京驰骋远方电气</a:t>
                      </a:r>
                      <a:endParaRPr lang="en-US" altLang="zh-CN" sz="1000" b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000" b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技术咨询有限公司</a:t>
                      </a:r>
                      <a:endParaRPr lang="zh-CN" altLang="en-US" sz="10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120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3131734570"/>
                  </a:ext>
                </a:extLst>
              </a:tr>
              <a:tr h="654466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绿色工厂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u="none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共探“灯塔工厂”看</a:t>
                      </a:r>
                      <a:r>
                        <a:rPr lang="zh-CN" altLang="en-US" sz="1100" b="0" u="none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绿色工厂创新</a:t>
                      </a:r>
                      <a:r>
                        <a:rPr lang="zh-CN" altLang="en-US" sz="1100" b="0" u="none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实践</a:t>
                      </a:r>
                      <a:endParaRPr lang="en-US" altLang="zh-CN" sz="1100" b="0" u="none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8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冶金 </a:t>
                      </a:r>
                      <a:r>
                        <a:rPr lang="en-US" altLang="zh-CN" sz="8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/</a:t>
                      </a:r>
                      <a:r>
                        <a:rPr lang="zh-CN" altLang="en-US" sz="8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钢铁 </a:t>
                      </a:r>
                      <a:r>
                        <a:rPr lang="en-US" altLang="zh-CN" sz="8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/</a:t>
                      </a:r>
                      <a:r>
                        <a:rPr lang="zh-CN" altLang="en-US" sz="8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石油 </a:t>
                      </a:r>
                      <a:r>
                        <a:rPr lang="en-US" altLang="zh-CN" sz="8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/</a:t>
                      </a:r>
                      <a:r>
                        <a:rPr lang="zh-CN" altLang="en-US" sz="800" b="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化工（碳排放、节能改造源优）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智博数字</a:t>
                      </a:r>
                      <a:endParaRPr lang="en-US" altLang="zh-CN" sz="1000" b="0" dirty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endParaRPr lang="zh-CN" altLang="en-US" sz="1000" b="0" dirty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3418586188"/>
                  </a:ext>
                </a:extLst>
              </a:tr>
              <a:tr h="625266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医疗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u="none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医院电力系统及智慧用论坛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0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全国卫生产业企业管理协会医院健康环境</a:t>
                      </a:r>
                      <a:r>
                        <a:rPr lang="zh-CN" altLang="en-US" sz="1000" b="0" dirty="0" smtClean="0"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分会</a:t>
                      </a:r>
                      <a:endParaRPr lang="zh-CN" altLang="en-US" sz="1000" b="0" dirty="0" smtClean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 dirty="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1529411494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pPr algn="ctr"/>
                      <a:endParaRPr lang="zh-CN" altLang="en-US" sz="1200" b="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绿色低碳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绿色低碳</a:t>
                      </a: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·  </a:t>
                      </a: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赋能绿色城市</a:t>
                      </a: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---</a:t>
                      </a: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新形势下电力行业发展研讨论坛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上海市节能协会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3552270"/>
                  </a:ext>
                </a:extLst>
              </a:tr>
            </a:tbl>
          </a:graphicData>
        </a:graphic>
      </p:graphicFrame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464"/>
            <a:ext cx="6858000" cy="5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015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2451002" y="809241"/>
            <a:ext cx="1955985" cy="369332"/>
          </a:xfrm>
          <a:prstGeom prst="rect">
            <a:avLst/>
          </a:prstGeom>
          <a:solidFill>
            <a:srgbClr val="C00000"/>
          </a:solidFill>
        </p:spPr>
        <p:txBody>
          <a:bodyPr wrap="none" rtlCol="0">
            <a:spAutoFit/>
          </a:bodyPr>
          <a:lstStyle/>
          <a:p>
            <a:r>
              <a:rPr lang="en-US" altLang="zh-CN" b="1" smtClean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30+</a:t>
            </a:r>
            <a:r>
              <a:rPr lang="zh-CN" altLang="en-US" b="1" smtClean="0">
                <a:solidFill>
                  <a:schemeClr val="bg1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同期论坛总览</a:t>
            </a:r>
            <a:endParaRPr lang="zh-CN" altLang="en-US" b="1">
              <a:solidFill>
                <a:schemeClr val="bg1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graphicFrame>
        <p:nvGraphicFramePr>
          <p:cNvPr id="9" name="表格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9030440"/>
              </p:ext>
            </p:extLst>
          </p:nvPr>
        </p:nvGraphicFramePr>
        <p:xfrm>
          <a:off x="152631" y="1355295"/>
          <a:ext cx="6552729" cy="801541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72113">
                  <a:extLst>
                    <a:ext uri="{9D8B030D-6E8A-4147-A177-3AD203B41FA5}">
                      <a16:colId xmlns:a16="http://schemas.microsoft.com/office/drawing/2014/main" val="364743137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661777905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3248162750"/>
                    </a:ext>
                  </a:extLst>
                </a:gridCol>
                <a:gridCol w="1368150">
                  <a:extLst>
                    <a:ext uri="{9D8B030D-6E8A-4147-A177-3AD203B41FA5}">
                      <a16:colId xmlns:a16="http://schemas.microsoft.com/office/drawing/2014/main" val="461291074"/>
                    </a:ext>
                  </a:extLst>
                </a:gridCol>
                <a:gridCol w="612066">
                  <a:extLst>
                    <a:ext uri="{9D8B030D-6E8A-4147-A177-3AD203B41FA5}">
                      <a16:colId xmlns:a16="http://schemas.microsoft.com/office/drawing/2014/main" val="203356301"/>
                    </a:ext>
                  </a:extLst>
                </a:gridCol>
              </a:tblGrid>
              <a:tr h="365530"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行业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论坛主题（拟）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组织单位（拟）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规模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2328904"/>
                  </a:ext>
                </a:extLst>
              </a:tr>
              <a:tr h="567879">
                <a:tc rowSpan="13">
                  <a:txBody>
                    <a:bodyPr/>
                    <a:lstStyle/>
                    <a:p>
                      <a:pPr algn="ctr"/>
                      <a:r>
                        <a:rPr lang="zh-CN" altLang="en-US" sz="1200" b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源网荷储</a:t>
                      </a:r>
                      <a:endParaRPr lang="en-US" altLang="zh-CN" sz="1200" b="0" smtClean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200" b="0" kern="120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一体化</a:t>
                      </a:r>
                      <a:endParaRPr lang="zh-CN" altLang="en-US" sz="1200" b="0" kern="12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电能质量</a:t>
                      </a:r>
                      <a:endParaRPr lang="zh-CN" altLang="zh-CN" sz="1100" b="0" kern="1200" smtClean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新型电力系统与电能质量服务技术流</a:t>
                      </a:r>
                      <a:endParaRPr lang="en-US" altLang="zh-CN" sz="1100" b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100" b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CN" altLang="en-US" sz="1000" b="0" kern="1200" dirty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亚洲电能质量合作组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80</a:t>
                      </a:r>
                      <a:r>
                        <a:rPr lang="zh-CN" altLang="en-US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7580764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低碳技术</a:t>
                      </a: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2026</a:t>
                      </a: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年电力行业低碳技术与产业发展论坛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中国电力企业联合会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21847798"/>
                  </a:ext>
                </a:extLst>
              </a:tr>
              <a:tr h="576064">
                <a:tc vMerge="1">
                  <a:txBody>
                    <a:bodyPr/>
                    <a:lstStyle/>
                    <a:p>
                      <a:pPr algn="ctr"/>
                      <a:endParaRPr lang="zh-CN" altLang="en-US" sz="12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电网招标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电网招投标资源对接大会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CN" altLang="en-US" sz="1000" b="0" kern="1200" dirty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电老虎网</a:t>
                      </a:r>
                      <a:r>
                        <a:rPr lang="en-US" altLang="zh-CN" sz="1000" b="0" kern="1200" dirty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/</a:t>
                      </a:r>
                      <a:r>
                        <a:rPr lang="zh-CN" altLang="en-US" sz="1000" b="0" kern="1200" dirty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虎翅云工厂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en-US" altLang="zh-CN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80</a:t>
                      </a:r>
                      <a:r>
                        <a:rPr lang="zh-CN" altLang="en-US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31485207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巡检</a:t>
                      </a:r>
                      <a:endParaRPr lang="en-US" altLang="zh-CN" sz="1100" b="0" kern="1200" smtClean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机器人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2026</a:t>
                      </a:r>
                      <a:r>
                        <a:rPr lang="zh-CN" altLang="en-US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全国</a:t>
                      </a:r>
                      <a:r>
                        <a:rPr lang="zh-CN" altLang="en-US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电力巡检机器人高峰论坛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zh-CN" altLang="en-US" sz="1000" b="0" kern="1200" dirty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中国机电一体化</a:t>
                      </a: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协会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57247856"/>
                  </a:ext>
                </a:extLst>
              </a:tr>
              <a:tr h="576064">
                <a:tc vMerge="1">
                  <a:txBody>
                    <a:bodyPr/>
                    <a:lstStyle/>
                    <a:p>
                      <a:pPr algn="ctr"/>
                      <a:endParaRPr lang="zh-CN" altLang="en-US" sz="12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虚拟电厂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虚拟电厂落地实践探讨主题讲堂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EP</a:t>
                      </a: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电力展</a:t>
                      </a: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组委会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dirty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20596186"/>
                  </a:ext>
                </a:extLst>
              </a:tr>
              <a:tr h="504056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dirty="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零碳园区</a:t>
                      </a:r>
                      <a:endParaRPr lang="zh-CN" altLang="en-US" sz="1100" b="0" kern="1200" dirty="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分布式储能在用户侧多元场景应用探索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上海市电气工程设计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研究会</a:t>
                      </a:r>
                    </a:p>
                  </a:txBody>
                  <a:tcPr marL="49669" marR="49669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80</a:t>
                      </a:r>
                      <a:r>
                        <a:rPr lang="zh-CN" altLang="en-US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 dirty="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13904216"/>
                  </a:ext>
                </a:extLst>
              </a:tr>
              <a:tr h="556309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储能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2026</a:t>
                      </a:r>
                      <a:r>
                        <a:rPr lang="zh-CN" altLang="en-US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源</a:t>
                      </a:r>
                      <a:r>
                        <a:rPr lang="zh-CN" altLang="en-US" sz="1100" b="0" u="none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网荷储一体化融合创新发展论坛</a:t>
                      </a:r>
                    </a:p>
                  </a:txBody>
                  <a:tcPr marL="49669" marR="49669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江苏省储能行业</a:t>
                      </a: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协会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200</a:t>
                      </a:r>
                      <a:r>
                        <a:rPr lang="zh-CN" altLang="en-US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zh-HK" sz="1000" b="0" kern="1200" dirty="0" smtClean="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extLst>
                  <a:ext uri="{0D108BD9-81ED-4DB2-BD59-A6C34878D82A}">
                    <a16:rowId xmlns:a16="http://schemas.microsoft.com/office/drawing/2014/main" val="4151648402"/>
                  </a:ext>
                </a:extLst>
              </a:tr>
              <a:tr h="457782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100" b="0" kern="1200" smtClean="0">
                          <a:solidFill>
                            <a:schemeClr val="bg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氢能</a:t>
                      </a:r>
                      <a:endParaRPr lang="zh-CN" altLang="en-US" sz="1100" b="0" kern="1200">
                        <a:solidFill>
                          <a:schemeClr val="bg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氢电协同技术发展分论坛</a:t>
                      </a:r>
                    </a:p>
                  </a:txBody>
                  <a:tcPr marL="49669" marR="4966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中电联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氢能分会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80</a:t>
                      </a:r>
                      <a:r>
                        <a:rPr lang="zh-CN" altLang="en-US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sz="1000" b="0" kern="1200" dirty="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extLst>
                  <a:ext uri="{0D108BD9-81ED-4DB2-BD59-A6C34878D82A}">
                    <a16:rowId xmlns:a16="http://schemas.microsoft.com/office/drawing/2014/main" val="2078097404"/>
                  </a:ext>
                </a:extLst>
              </a:tr>
              <a:tr h="410574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中国土木工程学会氢能设施与工程分会</a:t>
                      </a:r>
                    </a:p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2026</a:t>
                      </a: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理事会</a:t>
                      </a:r>
                    </a:p>
                  </a:txBody>
                  <a:tcPr marL="49669" marR="49669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中国城燃氢盟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中国土木工程学会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0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氢能分会</a:t>
                      </a:r>
                      <a:endParaRPr lang="en-US" altLang="zh-CN" sz="10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HK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160</a:t>
                      </a:r>
                      <a:r>
                        <a:rPr lang="zh-CN" altLang="zh-HK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</a:p>
                  </a:txBody>
                  <a:tcPr marL="49669" marR="49669" marT="0" marB="0" anchor="ctr"/>
                </a:tc>
                <a:extLst>
                  <a:ext uri="{0D108BD9-81ED-4DB2-BD59-A6C34878D82A}">
                    <a16:rowId xmlns:a16="http://schemas.microsoft.com/office/drawing/2014/main" val="2605731173"/>
                  </a:ext>
                </a:extLst>
              </a:tr>
              <a:tr h="118239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“破</a:t>
                      </a: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&amp;</a:t>
                      </a:r>
                      <a:r>
                        <a:rPr lang="zh-CN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立——氢电协同推动能源产业链</a:t>
                      </a:r>
                      <a:endParaRPr lang="en-US" altLang="zh-CN" sz="11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zh-CN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重构”学术会议</a:t>
                      </a:r>
                      <a:endParaRPr lang="en-US" altLang="zh-CN" sz="11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>
                    <a:solidFill>
                      <a:srgbClr val="E8D0D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878321"/>
                  </a:ext>
                </a:extLst>
              </a:tr>
              <a:tr h="529833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 vMerge="1"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endParaRPr lang="en-US" altLang="zh-CN" sz="11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CN" sz="1050" kern="100" dirty="0" smtClean="0">
                        <a:solidFill>
                          <a:schemeClr val="dk1"/>
                        </a:solidFill>
                        <a:effectLst/>
                        <a:latin typeface="思源黑体 CN Light" panose="020B0300000000000000" pitchFamily="34" charset="-122"/>
                        <a:ea typeface="思源黑体 CN Light" panose="020B0300000000000000" pitchFamily="34" charset="-122"/>
                        <a:cs typeface="+mn-cs"/>
                      </a:endParaRPr>
                    </a:p>
                  </a:txBody>
                  <a:tcPr marL="49669" marR="49669" marT="0" marB="0"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120</a:t>
                      </a:r>
                      <a:r>
                        <a:rPr lang="zh-CN" altLang="en-US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zh-HK" sz="1000" b="0" kern="1200" dirty="0" smtClean="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extLst>
                  <a:ext uri="{0D108BD9-81ED-4DB2-BD59-A6C34878D82A}">
                    <a16:rowId xmlns:a16="http://schemas.microsoft.com/office/drawing/2014/main" val="313173457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【</a:t>
                      </a:r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氢电汇智讲堂</a:t>
                      </a:r>
                      <a:r>
                        <a:rPr lang="en-US" altLang="zh-CN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】</a:t>
                      </a:r>
                      <a:endParaRPr lang="en-US" altLang="zh-CN" sz="11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>
                    <a:solidFill>
                      <a:srgbClr val="E8D0D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9012964"/>
                  </a:ext>
                </a:extLst>
              </a:tr>
              <a:tr h="547338">
                <a:tc vMerge="1">
                  <a:txBody>
                    <a:bodyPr/>
                    <a:lstStyle/>
                    <a:p>
                      <a:pPr algn="ctr"/>
                      <a:endParaRPr lang="zh-CN" altLang="en-US" sz="1400" b="0"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 vMerge="1">
                  <a:txBody>
                    <a:bodyPr/>
                    <a:lstStyle/>
                    <a:p>
                      <a:pPr marL="0" algn="ctr" defTabSz="685800" rtl="0" eaLnBrk="1" latinLnBrk="0" hangingPunct="1">
                        <a:spcAft>
                          <a:spcPts val="0"/>
                        </a:spcAft>
                      </a:pPr>
                      <a:endParaRPr lang="en-US" altLang="zh-CN" sz="11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altLang="zh-CN" sz="1050" kern="100" dirty="0" smtClean="0">
                        <a:solidFill>
                          <a:schemeClr val="dk1"/>
                        </a:solidFill>
                        <a:effectLst/>
                        <a:latin typeface="思源黑体 CN Light" panose="020B0300000000000000" pitchFamily="34" charset="-122"/>
                        <a:ea typeface="思源黑体 CN Light" panose="020B0300000000000000" pitchFamily="34" charset="-122"/>
                        <a:cs typeface="+mn-cs"/>
                      </a:endParaRPr>
                    </a:p>
                  </a:txBody>
                  <a:tcPr marL="49669" marR="49669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EP</a:t>
                      </a:r>
                      <a:r>
                        <a:rPr lang="zh-CN" altLang="en-US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观众</a:t>
                      </a:r>
                      <a:endParaRPr lang="zh-CN" altLang="zh-HK" sz="1000" b="0" kern="1200" dirty="0" smtClean="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49669" marR="49669" marT="0" marB="0" anchor="ctr"/>
                </a:tc>
                <a:extLst>
                  <a:ext uri="{0D108BD9-81ED-4DB2-BD59-A6C34878D82A}">
                    <a16:rowId xmlns:a16="http://schemas.microsoft.com/office/drawing/2014/main" val="3418586188"/>
                  </a:ext>
                </a:extLst>
              </a:tr>
              <a:tr h="648072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b="0" kern="120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品牌专场</a:t>
                      </a:r>
                      <a:endParaRPr lang="zh-CN" altLang="en-US" sz="1200" b="0" kern="12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“液冷聚力 共铸未来”曙光数创数</a:t>
                      </a:r>
                      <a:endParaRPr lang="en-US" altLang="zh-CN" sz="1100" b="0" kern="1200" dirty="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100" b="0" kern="1200" dirty="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据中心液冷开放生态论坛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0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曙光数创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150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2190713754"/>
                  </a:ext>
                </a:extLst>
              </a:tr>
              <a:tr h="648072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200" b="0" kern="120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Teck Talk</a:t>
                      </a:r>
                    </a:p>
                    <a:p>
                      <a:pPr marL="0" algn="ctr" defTabSz="914400" rtl="0" eaLnBrk="1" latinLnBrk="0" hangingPunct="1"/>
                      <a:r>
                        <a:rPr lang="zh-CN" altLang="en-US" sz="1200" b="0" kern="120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科技讲堂</a:t>
                      </a:r>
                      <a:endParaRPr lang="zh-CN" altLang="en-US" sz="1200" b="0" kern="12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开放式演讲</a:t>
                      </a:r>
                      <a:endParaRPr lang="en-US" altLang="zh-CN" sz="1100" b="0" kern="1200" smtClean="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  <a:p>
                      <a:pPr algn="ctr"/>
                      <a:r>
                        <a:rPr lang="zh-CN" altLang="en-US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（企业分享新品</a:t>
                      </a:r>
                      <a:r>
                        <a:rPr lang="en-US" altLang="zh-CN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/</a:t>
                      </a:r>
                      <a:r>
                        <a:rPr lang="zh-CN" altLang="en-US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新技术</a:t>
                      </a:r>
                      <a:r>
                        <a:rPr lang="en-US" altLang="zh-CN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/</a:t>
                      </a:r>
                      <a:r>
                        <a:rPr lang="zh-CN" altLang="en-US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新案例）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CDCE</a:t>
                      </a:r>
                      <a:r>
                        <a:rPr lang="zh-CN" altLang="en-US" sz="10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组委会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50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人</a:t>
                      </a:r>
                      <a:r>
                        <a:rPr lang="en-US" altLang="zh-CN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/</a:t>
                      </a:r>
                      <a:r>
                        <a:rPr lang="zh-CN" altLang="en-US" sz="1000" b="0" kern="120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场</a:t>
                      </a:r>
                      <a:endParaRPr lang="zh-CN" altLang="en-US" sz="1000" b="0" kern="120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3151087386"/>
                  </a:ext>
                </a:extLst>
              </a:tr>
              <a:tr h="476091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CN" altLang="en-US" sz="1200" b="0" kern="120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买家对接会</a:t>
                      </a:r>
                      <a:endParaRPr lang="zh-CN" altLang="en-US" sz="1200" b="0" kern="120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>
                    <a:solidFill>
                      <a:srgbClr val="A4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CN" altLang="en-US" sz="1100" b="0" kern="1200">
                        <a:solidFill>
                          <a:schemeClr val="tx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MVP</a:t>
                      </a:r>
                      <a:r>
                        <a:rPr lang="zh-CN" altLang="en-US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合作伙伴计划</a:t>
                      </a:r>
                      <a:r>
                        <a:rPr lang="en-US" altLang="zh-CN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-</a:t>
                      </a:r>
                      <a:r>
                        <a:rPr lang="zh-CN" altLang="en-US" sz="11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对接交流会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en-US" altLang="zh-CN" sz="10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CDCE</a:t>
                      </a:r>
                      <a:r>
                        <a:rPr lang="zh-CN" altLang="en-US" sz="1000" b="0" kern="1200" smtClean="0">
                          <a:solidFill>
                            <a:schemeClr val="tx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组委会</a:t>
                      </a:r>
                    </a:p>
                  </a:txBody>
                  <a:tcPr marL="154176" marR="154176" marT="77088" marB="77088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CN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30+</a:t>
                      </a:r>
                      <a:r>
                        <a:rPr lang="zh-CN" altLang="en-US" sz="1000" b="0" kern="1200" dirty="0" smtClean="0">
                          <a:solidFill>
                            <a:schemeClr val="dk1"/>
                          </a:solidFill>
                          <a:latin typeface="阿里巴巴普惠体" panose="00020600040101010101" pitchFamily="18" charset="-122"/>
                          <a:ea typeface="阿里巴巴普惠体" panose="00020600040101010101" pitchFamily="18" charset="-122"/>
                          <a:cs typeface="阿里巴巴普惠体" panose="00020600040101010101" pitchFamily="18" charset="-122"/>
                        </a:rPr>
                        <a:t>场次</a:t>
                      </a:r>
                      <a:endParaRPr lang="zh-CN" altLang="en-US" sz="1000" b="0" kern="1200" dirty="0">
                        <a:solidFill>
                          <a:schemeClr val="dk1"/>
                        </a:solidFill>
                        <a:latin typeface="阿里巴巴普惠体" panose="00020600040101010101" pitchFamily="18" charset="-122"/>
                        <a:ea typeface="阿里巴巴普惠体" panose="00020600040101010101" pitchFamily="18" charset="-122"/>
                        <a:cs typeface="阿里巴巴普惠体" panose="00020600040101010101" pitchFamily="18" charset="-122"/>
                      </a:endParaRPr>
                    </a:p>
                  </a:txBody>
                  <a:tcPr marL="154176" marR="154176" marT="77088" marB="77088" anchor="ctr"/>
                </a:tc>
                <a:extLst>
                  <a:ext uri="{0D108BD9-81ED-4DB2-BD59-A6C34878D82A}">
                    <a16:rowId xmlns:a16="http://schemas.microsoft.com/office/drawing/2014/main" val="1529411494"/>
                  </a:ext>
                </a:extLst>
              </a:tr>
            </a:tbl>
          </a:graphicData>
        </a:graphic>
      </p:graphicFrame>
      <p:sp>
        <p:nvSpPr>
          <p:cNvPr id="6" name="文本框 5"/>
          <p:cNvSpPr txBox="1"/>
          <p:nvPr/>
        </p:nvSpPr>
        <p:spPr>
          <a:xfrm>
            <a:off x="5672699" y="9507514"/>
            <a:ext cx="101021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1100" smtClean="0">
                <a:solidFill>
                  <a:sysClr val="windowText" lastClr="0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持续</a:t>
            </a:r>
            <a:r>
              <a:rPr lang="zh-CN" altLang="en-US" sz="1100">
                <a:solidFill>
                  <a:sysClr val="windowText" lastClr="0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更新</a:t>
            </a:r>
            <a:r>
              <a:rPr lang="zh-CN" altLang="en-US" sz="1100" smtClean="0">
                <a:solidFill>
                  <a:sysClr val="windowText" lastClr="0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中</a:t>
            </a:r>
            <a:r>
              <a:rPr lang="en-US" altLang="zh-CN" sz="1100" smtClean="0">
                <a:solidFill>
                  <a:sysClr val="windowText" lastClr="000000"/>
                </a:solidFill>
                <a:latin typeface="阿里巴巴普惠体" panose="00020600040101010101" pitchFamily="18" charset="-122"/>
                <a:ea typeface="阿里巴巴普惠体" panose="00020600040101010101" pitchFamily="18" charset="-122"/>
                <a:cs typeface="阿里巴巴普惠体" panose="00020600040101010101" pitchFamily="18" charset="-122"/>
              </a:rPr>
              <a:t>…</a:t>
            </a:r>
            <a:endParaRPr lang="zh-CN" altLang="en-US" sz="1100">
              <a:solidFill>
                <a:sysClr val="windowText" lastClr="000000"/>
              </a:solidFill>
              <a:latin typeface="阿里巴巴普惠体" panose="00020600040101010101" pitchFamily="18" charset="-122"/>
              <a:ea typeface="阿里巴巴普惠体" panose="00020600040101010101" pitchFamily="18" charset="-122"/>
              <a:cs typeface="阿里巴巴普惠体" panose="00020600040101010101" pitchFamily="18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8464"/>
            <a:ext cx="6858000" cy="516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301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1694</TotalTime>
  <Words>578</Words>
  <Application>Microsoft Office PowerPoint</Application>
  <PresentationFormat>A4 纸张(210x297 毫米)</PresentationFormat>
  <Paragraphs>157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阿里巴巴普惠体</vt:lpstr>
      <vt:lpstr>宋体</vt:lpstr>
      <vt:lpstr>Arial</vt:lpstr>
      <vt:lpstr>Calibri</vt:lpstr>
      <vt:lpstr>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</dc:creator>
  <cp:lastModifiedBy>Peng Xian Ran</cp:lastModifiedBy>
  <cp:revision>1123</cp:revision>
  <cp:lastPrinted>2016-09-05T08:43:00Z</cp:lastPrinted>
  <dcterms:created xsi:type="dcterms:W3CDTF">2016-09-05T07:27:00Z</dcterms:created>
  <dcterms:modified xsi:type="dcterms:W3CDTF">2026-01-15T07:47:41Z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2052-11.1.0.9513</vt:lpwstr>
  </property>
</Properties>
</file>